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61" r:id="rId2"/>
  </p:sldIdLst>
  <p:sldSz cx="12188825"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Peter Y - Washington Dc, DC - Contractor" initials="CPY-WDD-C" lastIdx="2" clrIdx="0">
    <p:extLst>
      <p:ext uri="{19B8F6BF-5375-455C-9EA6-DF929625EA0E}">
        <p15:presenceInfo xmlns:p15="http://schemas.microsoft.com/office/powerpoint/2012/main" userId="S-1-5-21-815684394-1082799842-1103567298-4705016" providerId="AD"/>
      </p:ext>
    </p:extLst>
  </p:cmAuthor>
  <p:cmAuthor id="2" name="Dyer, Heather L - Washington, DC" initials="DHL-WD" lastIdx="24" clrIdx="1">
    <p:extLst>
      <p:ext uri="{19B8F6BF-5375-455C-9EA6-DF929625EA0E}">
        <p15:presenceInfo xmlns:p15="http://schemas.microsoft.com/office/powerpoint/2012/main" userId="S-1-5-21-815684394-1082799842-1103567298-871828" providerId="AD"/>
      </p:ext>
    </p:extLst>
  </p:cmAuthor>
  <p:cmAuthor id="3" name="Depaulis, Sophia N - Washinton, DC - Contractor" initials="DSN-WD-C" lastIdx="1" clrIdx="2">
    <p:extLst>
      <p:ext uri="{19B8F6BF-5375-455C-9EA6-DF929625EA0E}">
        <p15:presenceInfo xmlns:p15="http://schemas.microsoft.com/office/powerpoint/2012/main" userId="S-1-5-21-815684394-1082799842-1103567298-46352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4"/>
    <a:srgbClr val="595959"/>
    <a:srgbClr val="333366"/>
    <a:srgbClr val="325C80"/>
    <a:srgbClr val="EEEEE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6" autoAdjust="0"/>
    <p:restoredTop sz="76111" autoAdjust="0"/>
  </p:normalViewPr>
  <p:slideViewPr>
    <p:cSldViewPr>
      <p:cViewPr varScale="1">
        <p:scale>
          <a:sx n="81" d="100"/>
          <a:sy n="81" d="100"/>
        </p:scale>
        <p:origin x="1792" y="176"/>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93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46" tIns="46223" rIns="92446" bIns="46223" rtlCol="0"/>
          <a:lstStyle>
            <a:lvl1pPr algn="r">
              <a:defRPr sz="1200"/>
            </a:lvl1pPr>
          </a:lstStyle>
          <a:p>
            <a:fld id="{318EBD02-FB25-4B1A-9548-4545E7F27AB6}" type="datetimeFigureOut">
              <a:rPr lang="en-US" smtClean="0"/>
              <a:t>2/5/19</a:t>
            </a:fld>
            <a:endParaRPr lang="en-US" dirty="0"/>
          </a:p>
        </p:txBody>
      </p:sp>
      <p:sp>
        <p:nvSpPr>
          <p:cNvPr id="4" name="Slide Image Placeholder 3"/>
          <p:cNvSpPr>
            <a:spLocks noGrp="1" noRot="1" noChangeAspect="1"/>
          </p:cNvSpPr>
          <p:nvPr>
            <p:ph type="sldImg" idx="2"/>
          </p:nvPr>
        </p:nvSpPr>
        <p:spPr>
          <a:xfrm>
            <a:off x="344488" y="696913"/>
            <a:ext cx="6192837"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a:defRPr sz="1200"/>
            </a:lvl1pPr>
          </a:lstStyle>
          <a:p>
            <a:fld id="{3115EB10-CE32-4C94-854E-C6E0F82EEE00}" type="slidenum">
              <a:rPr lang="en-US" smtClean="0"/>
              <a:t>‹#›</a:t>
            </a:fld>
            <a:endParaRPr lang="en-US" dirty="0"/>
          </a:p>
        </p:txBody>
      </p:sp>
    </p:spTree>
    <p:extLst>
      <p:ext uri="{BB962C8B-B14F-4D97-AF65-F5344CB8AC3E}">
        <p14:creationId xmlns:p14="http://schemas.microsoft.com/office/powerpoint/2010/main" val="193831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Year to date, USPS has collected $486K in mobile deposits and $1.04M in mobile deposits overall. 21% of active permits and 40K PO boxes have been migrated to and created on EPS. In FY19, USPS has collected </a:t>
            </a:r>
            <a:r>
              <a:rPr lang="en-US"/>
              <a:t>$3.19B </a:t>
            </a:r>
            <a:r>
              <a:rPr lang="en-US" dirty="0"/>
              <a:t>in revenue via EPS. </a:t>
            </a:r>
          </a:p>
          <a:p>
            <a:endParaRPr lang="en-US" dirty="0"/>
          </a:p>
          <a:p>
            <a:r>
              <a:rPr lang="en-US" dirty="0"/>
              <a:t>Let’s discuss some key dates as they relate to EPS. On March 17, 2019 the true up feature will be added to EPOBOL and users will have the ability to pay all periodical fees via EPS.. CAPS is scheduled to sunset in April 2019, which means all eligible permits must be migrated to EPS before the April CAPS retirement date. Further down the line, USPS plans to launch a Commercial Postal Store via EPS, deploy</a:t>
            </a:r>
            <a:r>
              <a:rPr lang="en-US" baseline="0" dirty="0"/>
              <a:t> functionality to support </a:t>
            </a:r>
            <a:r>
              <a:rPr lang="en-US" baseline="0" dirty="0" err="1"/>
              <a:t>iCAPS</a:t>
            </a:r>
            <a:r>
              <a:rPr lang="en-US" baseline="0" dirty="0"/>
              <a:t> customers</a:t>
            </a:r>
            <a:r>
              <a:rPr lang="en-US" dirty="0"/>
              <a:t> and allow for the creation of BRM sub accounts.  </a:t>
            </a:r>
          </a:p>
        </p:txBody>
      </p:sp>
      <p:sp>
        <p:nvSpPr>
          <p:cNvPr id="4" name="Slide Number Placeholder 3"/>
          <p:cNvSpPr>
            <a:spLocks noGrp="1"/>
          </p:cNvSpPr>
          <p:nvPr>
            <p:ph type="sldNum" sz="quarter" idx="5"/>
          </p:nvPr>
        </p:nvSpPr>
        <p:spPr/>
        <p:txBody>
          <a:bodyPr/>
          <a:lstStyle/>
          <a:p>
            <a:fld id="{3115EB10-CE32-4C94-854E-C6E0F82EEE00}" type="slidenum">
              <a:rPr lang="en-US" smtClean="0"/>
              <a:t>1</a:t>
            </a:fld>
            <a:endParaRPr lang="en-US" dirty="0"/>
          </a:p>
        </p:txBody>
      </p:sp>
    </p:spTree>
    <p:extLst>
      <p:ext uri="{BB962C8B-B14F-4D97-AF65-F5344CB8AC3E}">
        <p14:creationId xmlns:p14="http://schemas.microsoft.com/office/powerpoint/2010/main" val="2372407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3336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3603" y="1122363"/>
            <a:ext cx="9141619" cy="2387600"/>
          </a:xfrm>
        </p:spPr>
        <p:txBody>
          <a:bodyPr anchor="b">
            <a:normAutofit/>
          </a:bodyPr>
          <a:lstStyle>
            <a:lvl1pPr algn="ctr">
              <a:defRPr sz="3599" b="1" i="0">
                <a:latin typeface="Helvetica" charset="0"/>
                <a:ea typeface="Helvetica" charset="0"/>
                <a:cs typeface="Helvetica" charset="0"/>
              </a:defRPr>
            </a:lvl1pPr>
          </a:lstStyle>
          <a:p>
            <a:r>
              <a:rPr lang="en-US" dirty="0"/>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b="0" i="0">
                <a:latin typeface="Helvetica" charset="0"/>
                <a:ea typeface="Helvetica" charset="0"/>
                <a:cs typeface="Helvetica"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7BF423-E983-43EB-ACF7-1534CC552F91}" type="datetime1">
              <a:rPr lang="en-US" smtClean="0">
                <a:solidFill>
                  <a:prstClr val="black">
                    <a:tint val="75000"/>
                  </a:prstClr>
                </a:solidFill>
              </a:rPr>
              <a:pPr/>
              <a:t>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5315" y="1122363"/>
            <a:ext cx="2598196" cy="1609050"/>
          </a:xfrm>
          <a:prstGeom prst="rect">
            <a:avLst/>
          </a:prstGeom>
        </p:spPr>
      </p:pic>
    </p:spTree>
    <p:extLst>
      <p:ext uri="{BB962C8B-B14F-4D97-AF65-F5344CB8AC3E}">
        <p14:creationId xmlns:p14="http://schemas.microsoft.com/office/powerpoint/2010/main" val="42595367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765E09-700A-48B8-9599-4D82F6AEB346}" type="datetime1">
              <a:rPr lang="en-US" smtClean="0">
                <a:solidFill>
                  <a:prstClr val="black">
                    <a:tint val="75000"/>
                  </a:prstClr>
                </a:solidFill>
              </a:rPr>
              <a:pPr/>
              <a:t>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grpSp>
        <p:nvGrpSpPr>
          <p:cNvPr id="16" name="Group 15"/>
          <p:cNvGrpSpPr/>
          <p:nvPr/>
        </p:nvGrpSpPr>
        <p:grpSpPr>
          <a:xfrm>
            <a:off x="0" y="0"/>
            <a:ext cx="12188825" cy="736424"/>
            <a:chOff x="0" y="0"/>
            <a:chExt cx="12192000" cy="736424"/>
          </a:xfrm>
        </p:grpSpPr>
        <p:sp>
          <p:nvSpPr>
            <p:cNvPr id="18" name="Rectangle 17"/>
            <p:cNvSpPr/>
            <p:nvPr/>
          </p:nvSpPr>
          <p:spPr>
            <a:xfrm>
              <a:off x="0" y="0"/>
              <a:ext cx="12192000" cy="736424"/>
            </a:xfrm>
            <a:prstGeom prst="rect">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19" name="Rectangle 18"/>
            <p:cNvSpPr/>
            <p:nvPr/>
          </p:nvSpPr>
          <p:spPr>
            <a:xfrm>
              <a:off x="9996616" y="0"/>
              <a:ext cx="2195384" cy="73642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20" name="Parallelogram 19"/>
            <p:cNvSpPr/>
            <p:nvPr/>
          </p:nvSpPr>
          <p:spPr>
            <a:xfrm>
              <a:off x="9329351" y="0"/>
              <a:ext cx="1112108" cy="736424"/>
            </a:xfrm>
            <a:prstGeom prst="parallelogram">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138" y="94263"/>
              <a:ext cx="874971" cy="541724"/>
            </a:xfrm>
            <a:prstGeom prst="rect">
              <a:avLst/>
            </a:prstGeom>
          </p:spPr>
        </p:pic>
      </p:grpSp>
      <p:pic>
        <p:nvPicPr>
          <p:cNvPr id="11" name="Picture 10"/>
          <p:cNvPicPr>
            <a:picLocks noChangeAspect="1"/>
          </p:cNvPicPr>
          <p:nvPr userDrawn="1"/>
        </p:nvPicPr>
        <p:blipFill>
          <a:blip r:embed="rId3">
            <a:clrChange>
              <a:clrFrom>
                <a:srgbClr val="FFFFFF"/>
              </a:clrFrom>
              <a:clrTo>
                <a:srgbClr val="FFFFFF">
                  <a:alpha val="0"/>
                </a:srgbClr>
              </a:clrTo>
            </a:clrChange>
          </a:blip>
          <a:stretch>
            <a:fillRect/>
          </a:stretch>
        </p:blipFill>
        <p:spPr>
          <a:xfrm>
            <a:off x="10666412" y="-12268"/>
            <a:ext cx="1228665" cy="774268"/>
          </a:xfrm>
          <a:prstGeom prst="rect">
            <a:avLst/>
          </a:prstGeom>
        </p:spPr>
      </p:pic>
    </p:spTree>
    <p:extLst>
      <p:ext uri="{BB962C8B-B14F-4D97-AF65-F5344CB8AC3E}">
        <p14:creationId xmlns:p14="http://schemas.microsoft.com/office/powerpoint/2010/main" val="402037306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3D968C-3020-4D82-B5D8-B2619FEC3720}" type="datetime1">
              <a:rPr lang="en-US" smtClean="0">
                <a:solidFill>
                  <a:prstClr val="black">
                    <a:tint val="75000"/>
                  </a:prstClr>
                </a:solidFill>
              </a:rPr>
              <a:pPr/>
              <a:t>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sp>
        <p:nvSpPr>
          <p:cNvPr id="14" name="Parallelogram 13"/>
          <p:cNvSpPr/>
          <p:nvPr/>
        </p:nvSpPr>
        <p:spPr>
          <a:xfrm>
            <a:off x="1092124" y="1055450"/>
            <a:ext cx="9571934" cy="4697627"/>
          </a:xfrm>
          <a:prstGeom prst="parallelogram">
            <a:avLst/>
          </a:prstGeom>
          <a:solidFill>
            <a:srgbClr val="F1F1F1"/>
          </a:solidFill>
          <a:ln>
            <a:solidFill>
              <a:srgbClr val="F1F1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grpSp>
        <p:nvGrpSpPr>
          <p:cNvPr id="19" name="Group 18"/>
          <p:cNvGrpSpPr/>
          <p:nvPr/>
        </p:nvGrpSpPr>
        <p:grpSpPr>
          <a:xfrm>
            <a:off x="0" y="0"/>
            <a:ext cx="12188825" cy="736424"/>
            <a:chOff x="0" y="0"/>
            <a:chExt cx="12192000" cy="736424"/>
          </a:xfrm>
        </p:grpSpPr>
        <p:sp>
          <p:nvSpPr>
            <p:cNvPr id="21" name="Rectangle 20"/>
            <p:cNvSpPr/>
            <p:nvPr/>
          </p:nvSpPr>
          <p:spPr>
            <a:xfrm>
              <a:off x="0" y="0"/>
              <a:ext cx="12192000" cy="736424"/>
            </a:xfrm>
            <a:prstGeom prst="rect">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22" name="Rectangle 21"/>
            <p:cNvSpPr/>
            <p:nvPr/>
          </p:nvSpPr>
          <p:spPr>
            <a:xfrm>
              <a:off x="9996616" y="0"/>
              <a:ext cx="2195384" cy="73642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23" name="Parallelogram 22"/>
            <p:cNvSpPr/>
            <p:nvPr/>
          </p:nvSpPr>
          <p:spPr>
            <a:xfrm>
              <a:off x="9329351" y="0"/>
              <a:ext cx="1112108" cy="736424"/>
            </a:xfrm>
            <a:prstGeom prst="parallelogram">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138" y="94263"/>
              <a:ext cx="874971" cy="541724"/>
            </a:xfrm>
            <a:prstGeom prst="rect">
              <a:avLst/>
            </a:prstGeom>
          </p:spPr>
        </p:pic>
      </p:grpSp>
      <p:sp>
        <p:nvSpPr>
          <p:cNvPr id="26" name="Title 1"/>
          <p:cNvSpPr>
            <a:spLocks noGrp="1"/>
          </p:cNvSpPr>
          <p:nvPr>
            <p:ph type="title"/>
          </p:nvPr>
        </p:nvSpPr>
        <p:spPr>
          <a:xfrm>
            <a:off x="395314" y="1535904"/>
            <a:ext cx="4867294" cy="651733"/>
          </a:xfrm>
        </p:spPr>
        <p:txBody>
          <a:bodyPr/>
          <a:lstStyle>
            <a:lvl1pPr>
              <a:defRPr sz="3599" b="1" i="0">
                <a:solidFill>
                  <a:srgbClr val="333366"/>
                </a:solidFill>
                <a:latin typeface="Helvetica" charset="0"/>
                <a:ea typeface="Helvetica" charset="0"/>
                <a:cs typeface="Helvetica" charset="0"/>
              </a:defRPr>
            </a:lvl1pPr>
          </a:lstStyle>
          <a:p>
            <a:r>
              <a:rPr lang="en-US"/>
              <a:t>Click to edit Master title style</a:t>
            </a:r>
          </a:p>
        </p:txBody>
      </p:sp>
      <p:sp>
        <p:nvSpPr>
          <p:cNvPr id="27" name="Content Placeholder 2"/>
          <p:cNvSpPr>
            <a:spLocks noGrp="1"/>
          </p:cNvSpPr>
          <p:nvPr>
            <p:ph sz="half" idx="1"/>
          </p:nvPr>
        </p:nvSpPr>
        <p:spPr>
          <a:xfrm>
            <a:off x="395313" y="2506663"/>
            <a:ext cx="4867294" cy="3325727"/>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7" name="Picture 16"/>
          <p:cNvPicPr>
            <a:picLocks noChangeAspect="1"/>
          </p:cNvPicPr>
          <p:nvPr userDrawn="1"/>
        </p:nvPicPr>
        <p:blipFill>
          <a:blip r:embed="rId3">
            <a:clrChange>
              <a:clrFrom>
                <a:srgbClr val="FFFFFF"/>
              </a:clrFrom>
              <a:clrTo>
                <a:srgbClr val="FFFFFF">
                  <a:alpha val="0"/>
                </a:srgbClr>
              </a:clrTo>
            </a:clrChange>
          </a:blip>
          <a:stretch>
            <a:fillRect/>
          </a:stretch>
        </p:blipFill>
        <p:spPr>
          <a:xfrm>
            <a:off x="10666412" y="-12268"/>
            <a:ext cx="1228665" cy="774268"/>
          </a:xfrm>
          <a:prstGeom prst="rect">
            <a:avLst/>
          </a:prstGeom>
        </p:spPr>
      </p:pic>
    </p:spTree>
    <p:extLst>
      <p:ext uri="{BB962C8B-B14F-4D97-AF65-F5344CB8AC3E}">
        <p14:creationId xmlns:p14="http://schemas.microsoft.com/office/powerpoint/2010/main" val="424994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Rectangle 13"/>
          <p:cNvSpPr/>
          <p:nvPr/>
        </p:nvSpPr>
        <p:spPr>
          <a:xfrm>
            <a:off x="0" y="1705232"/>
            <a:ext cx="12188825" cy="4559644"/>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2" name="Title 1"/>
          <p:cNvSpPr>
            <a:spLocks noGrp="1"/>
          </p:cNvSpPr>
          <p:nvPr>
            <p:ph type="title"/>
          </p:nvPr>
        </p:nvSpPr>
        <p:spPr>
          <a:xfrm>
            <a:off x="303212" y="955159"/>
            <a:ext cx="10512862" cy="651733"/>
          </a:xfrm>
        </p:spPr>
        <p:txBody>
          <a:bodyPr/>
          <a:lstStyle>
            <a:lvl1pPr>
              <a:defRPr sz="3599" b="1" i="0">
                <a:solidFill>
                  <a:srgbClr val="333366"/>
                </a:solidFill>
                <a:latin typeface="Helvetica" charset="0"/>
                <a:ea typeface="Helvetica" charset="0"/>
                <a:cs typeface="Helvetica" charset="0"/>
              </a:defRPr>
            </a:lvl1pPr>
          </a:lstStyle>
          <a:p>
            <a:r>
              <a:rPr lang="en-US"/>
              <a:t>Click to edit Master title style</a:t>
            </a:r>
          </a:p>
        </p:txBody>
      </p:sp>
      <p:sp>
        <p:nvSpPr>
          <p:cNvPr id="3" name="Content Placeholder 2"/>
          <p:cNvSpPr>
            <a:spLocks noGrp="1"/>
          </p:cNvSpPr>
          <p:nvPr>
            <p:ph sz="half" idx="1"/>
          </p:nvPr>
        </p:nvSpPr>
        <p:spPr>
          <a:xfrm>
            <a:off x="303212" y="1825625"/>
            <a:ext cx="5180251"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35822" y="1825625"/>
            <a:ext cx="5180251"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8E254E-3B67-414C-BD08-EA0DA10E9504}" type="datetime1">
              <a:rPr lang="en-US" smtClean="0">
                <a:solidFill>
                  <a:prstClr val="black">
                    <a:tint val="75000"/>
                  </a:prstClr>
                </a:solidFill>
              </a:rPr>
              <a:pPr/>
              <a:t>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grpSp>
        <p:nvGrpSpPr>
          <p:cNvPr id="18" name="Group 17"/>
          <p:cNvGrpSpPr/>
          <p:nvPr/>
        </p:nvGrpSpPr>
        <p:grpSpPr>
          <a:xfrm>
            <a:off x="0" y="0"/>
            <a:ext cx="12188825" cy="736424"/>
            <a:chOff x="0" y="0"/>
            <a:chExt cx="12192000" cy="736424"/>
          </a:xfrm>
        </p:grpSpPr>
        <p:sp>
          <p:nvSpPr>
            <p:cNvPr id="20" name="Rectangle 19"/>
            <p:cNvSpPr/>
            <p:nvPr/>
          </p:nvSpPr>
          <p:spPr>
            <a:xfrm>
              <a:off x="0" y="0"/>
              <a:ext cx="12192000" cy="736424"/>
            </a:xfrm>
            <a:prstGeom prst="rect">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21" name="Rectangle 20"/>
            <p:cNvSpPr/>
            <p:nvPr/>
          </p:nvSpPr>
          <p:spPr>
            <a:xfrm>
              <a:off x="9996616" y="0"/>
              <a:ext cx="2195384" cy="73642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22" name="Parallelogram 21"/>
            <p:cNvSpPr/>
            <p:nvPr/>
          </p:nvSpPr>
          <p:spPr>
            <a:xfrm>
              <a:off x="9329351" y="0"/>
              <a:ext cx="1112108" cy="736424"/>
            </a:xfrm>
            <a:prstGeom prst="parallelogram">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138" y="94263"/>
              <a:ext cx="874971" cy="541724"/>
            </a:xfrm>
            <a:prstGeom prst="rect">
              <a:avLst/>
            </a:prstGeom>
          </p:spPr>
        </p:pic>
      </p:grpSp>
      <p:pic>
        <p:nvPicPr>
          <p:cNvPr id="16" name="Picture 15"/>
          <p:cNvPicPr>
            <a:picLocks noChangeAspect="1"/>
          </p:cNvPicPr>
          <p:nvPr userDrawn="1"/>
        </p:nvPicPr>
        <p:blipFill>
          <a:blip r:embed="rId3">
            <a:clrChange>
              <a:clrFrom>
                <a:srgbClr val="FFFFFF"/>
              </a:clrFrom>
              <a:clrTo>
                <a:srgbClr val="FFFFFF">
                  <a:alpha val="0"/>
                </a:srgbClr>
              </a:clrTo>
            </a:clrChange>
          </a:blip>
          <a:stretch>
            <a:fillRect/>
          </a:stretch>
        </p:blipFill>
        <p:spPr>
          <a:xfrm>
            <a:off x="10666412" y="-12268"/>
            <a:ext cx="1228665" cy="774268"/>
          </a:xfrm>
          <a:prstGeom prst="rect">
            <a:avLst/>
          </a:prstGeom>
        </p:spPr>
      </p:pic>
    </p:spTree>
    <p:extLst>
      <p:ext uri="{BB962C8B-B14F-4D97-AF65-F5344CB8AC3E}">
        <p14:creationId xmlns:p14="http://schemas.microsoft.com/office/powerpoint/2010/main" val="14818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2765E09-700A-48B8-9599-4D82F6AEB346}" type="datetime1">
              <a:rPr lang="en-US" smtClean="0">
                <a:solidFill>
                  <a:prstClr val="black">
                    <a:tint val="75000"/>
                  </a:prstClr>
                </a:solidFill>
              </a:rPr>
              <a:pPr/>
              <a:t>2/5/19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p:nvGrpSpPr>
        <p:grpSpPr>
          <a:xfrm>
            <a:off x="0" y="0"/>
            <a:ext cx="12188825" cy="736424"/>
            <a:chOff x="0" y="0"/>
            <a:chExt cx="12192000" cy="736424"/>
          </a:xfrm>
        </p:grpSpPr>
        <p:sp>
          <p:nvSpPr>
            <p:cNvPr id="13" name="Rectangle 12"/>
            <p:cNvSpPr/>
            <p:nvPr/>
          </p:nvSpPr>
          <p:spPr>
            <a:xfrm>
              <a:off x="0" y="0"/>
              <a:ext cx="12192000" cy="736424"/>
            </a:xfrm>
            <a:prstGeom prst="rect">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14" name="Rectangle 13"/>
            <p:cNvSpPr/>
            <p:nvPr/>
          </p:nvSpPr>
          <p:spPr>
            <a:xfrm>
              <a:off x="9996616" y="0"/>
              <a:ext cx="2195384" cy="73642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15" name="Parallelogram 14"/>
            <p:cNvSpPr/>
            <p:nvPr/>
          </p:nvSpPr>
          <p:spPr>
            <a:xfrm>
              <a:off x="9329351" y="0"/>
              <a:ext cx="1112108" cy="736424"/>
            </a:xfrm>
            <a:prstGeom prst="parallelogram">
              <a:avLst/>
            </a:prstGeom>
            <a:solidFill>
              <a:srgbClr val="333366"/>
            </a:solidFill>
            <a:ln>
              <a:solidFill>
                <a:srgbClr val="33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138" y="94263"/>
              <a:ext cx="874971" cy="541724"/>
            </a:xfrm>
            <a:prstGeom prst="rect">
              <a:avLst/>
            </a:prstGeom>
          </p:spPr>
        </p:pic>
      </p:grpSp>
      <p:sp>
        <p:nvSpPr>
          <p:cNvPr id="18" name="Rectangle 17"/>
          <p:cNvSpPr/>
          <p:nvPr/>
        </p:nvSpPr>
        <p:spPr>
          <a:xfrm>
            <a:off x="0" y="1705232"/>
            <a:ext cx="12188825" cy="4559644"/>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sp>
        <p:nvSpPr>
          <p:cNvPr id="19" name="Title 1"/>
          <p:cNvSpPr>
            <a:spLocks noGrp="1"/>
          </p:cNvSpPr>
          <p:nvPr>
            <p:ph type="title"/>
          </p:nvPr>
        </p:nvSpPr>
        <p:spPr>
          <a:xfrm>
            <a:off x="303212" y="955159"/>
            <a:ext cx="10512862" cy="651733"/>
          </a:xfrm>
        </p:spPr>
        <p:txBody>
          <a:bodyPr/>
          <a:lstStyle>
            <a:lvl1pPr>
              <a:defRPr sz="3599" b="1" i="0">
                <a:solidFill>
                  <a:srgbClr val="333366"/>
                </a:solidFill>
                <a:latin typeface="Helvetica" charset="0"/>
                <a:ea typeface="Helvetica" charset="0"/>
                <a:cs typeface="Helvetica" charset="0"/>
              </a:defRPr>
            </a:lvl1pPr>
          </a:lstStyle>
          <a:p>
            <a:r>
              <a:rPr lang="en-US"/>
              <a:t>Click to edit Master title style</a:t>
            </a:r>
          </a:p>
        </p:txBody>
      </p:sp>
      <p:sp>
        <p:nvSpPr>
          <p:cNvPr id="20" name="Content Placeholder 2"/>
          <p:cNvSpPr>
            <a:spLocks noGrp="1"/>
          </p:cNvSpPr>
          <p:nvPr>
            <p:ph sz="half" idx="1"/>
          </p:nvPr>
        </p:nvSpPr>
        <p:spPr>
          <a:xfrm>
            <a:off x="303212" y="1825625"/>
            <a:ext cx="10512862" cy="4340397"/>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15"/>
          <p:cNvPicPr>
            <a:picLocks noChangeAspect="1"/>
          </p:cNvPicPr>
          <p:nvPr userDrawn="1"/>
        </p:nvPicPr>
        <p:blipFill>
          <a:blip r:embed="rId3">
            <a:clrChange>
              <a:clrFrom>
                <a:srgbClr val="FFFFFF"/>
              </a:clrFrom>
              <a:clrTo>
                <a:srgbClr val="FFFFFF">
                  <a:alpha val="0"/>
                </a:srgbClr>
              </a:clrTo>
            </a:clrChange>
          </a:blip>
          <a:stretch>
            <a:fillRect/>
          </a:stretch>
        </p:blipFill>
        <p:spPr>
          <a:xfrm>
            <a:off x="10666412" y="-12268"/>
            <a:ext cx="1228665" cy="774268"/>
          </a:xfrm>
          <a:prstGeom prst="rect">
            <a:avLst/>
          </a:prstGeom>
        </p:spPr>
      </p:pic>
    </p:spTree>
    <p:extLst>
      <p:ext uri="{BB962C8B-B14F-4D97-AF65-F5344CB8AC3E}">
        <p14:creationId xmlns:p14="http://schemas.microsoft.com/office/powerpoint/2010/main" val="233424017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bg>
      <p:bgPr>
        <a:solidFill>
          <a:srgbClr val="333366"/>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b="0" i="0">
                <a:solidFill>
                  <a:schemeClr val="bg1"/>
                </a:solidFill>
                <a:latin typeface="Helvetica Light" charset="0"/>
                <a:ea typeface="Helvetica Light" charset="0"/>
                <a:cs typeface="Helvetica Light" charset="0"/>
              </a:defRPr>
            </a:lvl1pPr>
          </a:lstStyle>
          <a:p>
            <a:fld id="{52765E09-700A-48B8-9599-4D82F6AEB346}" type="datetime1">
              <a:rPr lang="en-US" smtClean="0">
                <a:solidFill>
                  <a:prstClr val="black">
                    <a:tint val="75000"/>
                  </a:prstClr>
                </a:solidFill>
              </a:rPr>
              <a:pPr/>
              <a:t>2/5/19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b="0" i="0">
                <a:solidFill>
                  <a:schemeClr val="bg1"/>
                </a:solidFill>
                <a:latin typeface="Helvetica Light" charset="0"/>
                <a:ea typeface="Helvetica Light" charset="0"/>
                <a:cs typeface="Helvetica Light" charset="0"/>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b="0" i="0">
                <a:solidFill>
                  <a:schemeClr val="bg1"/>
                </a:solidFill>
                <a:latin typeface="Helvetica Light" charset="0"/>
                <a:ea typeface="Helvetica Light" charset="0"/>
                <a:cs typeface="Helvetica Light" charset="0"/>
              </a:defRPr>
            </a:lvl1p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sp>
        <p:nvSpPr>
          <p:cNvPr id="6" name="Rectangle 5"/>
          <p:cNvSpPr/>
          <p:nvPr/>
        </p:nvSpPr>
        <p:spPr>
          <a:xfrm>
            <a:off x="9944599" y="2656704"/>
            <a:ext cx="2244226" cy="852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endParaRPr>
          </a:p>
        </p:txBody>
      </p:sp>
      <p:cxnSp>
        <p:nvCxnSpPr>
          <p:cNvPr id="10" name="Straight Connector 9"/>
          <p:cNvCxnSpPr/>
          <p:nvPr/>
        </p:nvCxnSpPr>
        <p:spPr>
          <a:xfrm>
            <a:off x="11019357" y="3064476"/>
            <a:ext cx="1169468" cy="0"/>
          </a:xfrm>
          <a:prstGeom prst="line">
            <a:avLst/>
          </a:prstGeom>
          <a:ln w="44450">
            <a:solidFill>
              <a:srgbClr val="33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24906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B2F05-E71F-4CF4-AD32-E49CBA78B053}" type="datetime1">
              <a:rPr lang="en-US" smtClean="0">
                <a:solidFill>
                  <a:prstClr val="black">
                    <a:tint val="75000"/>
                  </a:prstClr>
                </a:solidFill>
              </a:rPr>
              <a:pPr/>
              <a:t>2/5/19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98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b="0" i="0">
                <a:solidFill>
                  <a:schemeClr val="tx1">
                    <a:tint val="75000"/>
                  </a:schemeClr>
                </a:solidFill>
                <a:latin typeface="Helvetica Light" charset="0"/>
                <a:ea typeface="Helvetica Light" charset="0"/>
                <a:cs typeface="Helvetica Light" charset="0"/>
              </a:defRPr>
            </a:lvl1pPr>
          </a:lstStyle>
          <a:p>
            <a:fld id="{52765E09-700A-48B8-9599-4D82F6AEB346}" type="datetime1">
              <a:rPr lang="en-US" smtClean="0">
                <a:solidFill>
                  <a:prstClr val="black">
                    <a:tint val="75000"/>
                  </a:prstClr>
                </a:solidFill>
              </a:rPr>
              <a:pPr/>
              <a:t>2/5/19</a:t>
            </a:fld>
            <a:endParaRPr lang="en-US" dirty="0">
              <a:solidFill>
                <a:prstClr val="black">
                  <a:tint val="75000"/>
                </a:prstClr>
              </a:solidFill>
            </a:endParaRPr>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Light" charset="0"/>
                <a:ea typeface="Helvetica Light" charset="0"/>
                <a:cs typeface="Helvetica Light"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b="0" i="0">
                <a:solidFill>
                  <a:schemeClr val="tx1">
                    <a:tint val="75000"/>
                  </a:schemeClr>
                </a:solidFill>
                <a:latin typeface="Helvetica Light" charset="0"/>
                <a:ea typeface="Helvetica Light" charset="0"/>
                <a:cs typeface="Helvetica Light" charset="0"/>
              </a:defRPr>
            </a:lvl1pPr>
          </a:lstStyle>
          <a:p>
            <a:fld id="{B5CF97BF-14E3-466D-B7C7-178802BA0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1635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914126" rtl="0" eaLnBrk="1" latinLnBrk="0" hangingPunct="1">
        <a:lnSpc>
          <a:spcPct val="90000"/>
        </a:lnSpc>
        <a:spcBef>
          <a:spcPct val="0"/>
        </a:spcBef>
        <a:buNone/>
        <a:defRPr sz="4399" kern="1200">
          <a:solidFill>
            <a:schemeClr val="tx1"/>
          </a:solidFill>
          <a:latin typeface="Helvetica" charset="0"/>
          <a:ea typeface="Helvetica" charset="0"/>
          <a:cs typeface="Helvetica" charset="0"/>
        </a:defRPr>
      </a:lvl1pPr>
    </p:titleStyle>
    <p:bodyStyle>
      <a:lvl1pPr marL="228531" indent="-228531" algn="l" defTabSz="914126" rtl="0" eaLnBrk="1" latinLnBrk="0" hangingPunct="1">
        <a:lnSpc>
          <a:spcPct val="90000"/>
        </a:lnSpc>
        <a:spcBef>
          <a:spcPts val="1000"/>
        </a:spcBef>
        <a:buFont typeface="Arial"/>
        <a:buChar char="•"/>
        <a:defRPr sz="2799" kern="1200">
          <a:solidFill>
            <a:schemeClr val="tx1"/>
          </a:solidFill>
          <a:latin typeface="Helvetica" charset="0"/>
          <a:ea typeface="Helvetica" charset="0"/>
          <a:cs typeface="Helvetica" charset="0"/>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Helvetica" charset="0"/>
          <a:ea typeface="Helvetica" charset="0"/>
          <a:cs typeface="Helvetica" charset="0"/>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Helvetica" charset="0"/>
          <a:ea typeface="Helvetica" charset="0"/>
          <a:cs typeface="Helvetica" charset="0"/>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Helvetica" charset="0"/>
          <a:ea typeface="Helvetica" charset="0"/>
          <a:cs typeface="Helvetica" charset="0"/>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Helvetica" charset="0"/>
          <a:ea typeface="Helvetica" charset="0"/>
          <a:cs typeface="Helvetica" charset="0"/>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5CF97BF-14E3-466D-B7C7-178802BA0935}" type="slidenum">
              <a:rPr lang="en-US" smtClean="0">
                <a:solidFill>
                  <a:prstClr val="black">
                    <a:tint val="75000"/>
                  </a:prstClr>
                </a:solidFill>
              </a:rPr>
              <a:pPr/>
              <a:t>1</a:t>
            </a:fld>
            <a:endParaRPr lang="en-US" dirty="0">
              <a:solidFill>
                <a:prstClr val="black">
                  <a:tint val="75000"/>
                </a:prstClr>
              </a:solidFill>
            </a:endParaRPr>
          </a:p>
        </p:txBody>
      </p:sp>
      <p:sp>
        <p:nvSpPr>
          <p:cNvPr id="3" name="Content Placeholder 3"/>
          <p:cNvSpPr txBox="1">
            <a:spLocks/>
          </p:cNvSpPr>
          <p:nvPr/>
        </p:nvSpPr>
        <p:spPr>
          <a:xfrm>
            <a:off x="-1" y="1295400"/>
            <a:ext cx="12188825" cy="2481170"/>
          </a:xfrm>
          <a:prstGeom prst="rect">
            <a:avLst/>
          </a:prstGeom>
          <a:solidFill>
            <a:schemeClr val="bg1">
              <a:lumMod val="95000"/>
            </a:schemeClr>
          </a:solidFill>
        </p:spPr>
        <p:txBody>
          <a:bodyPr>
            <a:normAutofit/>
          </a:bodyPr>
          <a:lstStyle>
            <a:lvl1pPr marL="228531" indent="-228531" algn="l" defTabSz="914126" rtl="0" eaLnBrk="1" latinLnBrk="0" hangingPunct="1">
              <a:lnSpc>
                <a:spcPct val="90000"/>
              </a:lnSpc>
              <a:spcBef>
                <a:spcPts val="1000"/>
              </a:spcBef>
              <a:buFont typeface="Arial"/>
              <a:buChar char="•"/>
              <a:defRPr sz="2799" kern="1200">
                <a:solidFill>
                  <a:schemeClr val="tx1"/>
                </a:solidFill>
                <a:latin typeface="Helvetica" charset="0"/>
                <a:ea typeface="Helvetica" charset="0"/>
                <a:cs typeface="Helvetica" charset="0"/>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Helvetica" charset="0"/>
                <a:ea typeface="Helvetica" charset="0"/>
                <a:cs typeface="Helvetica" charset="0"/>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Helvetica" charset="0"/>
                <a:ea typeface="Helvetica" charset="0"/>
                <a:cs typeface="Helvetica" charset="0"/>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Helvetica" charset="0"/>
                <a:ea typeface="Helvetica" charset="0"/>
                <a:cs typeface="Helvetica" charset="0"/>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Helvetica" charset="0"/>
                <a:ea typeface="Helvetica" charset="0"/>
                <a:cs typeface="Helvetica" charset="0"/>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a:lstStyle>
          <a:p>
            <a:pPr marL="0" indent="0">
              <a:buNone/>
            </a:pPr>
            <a:endParaRPr lang="en-US" sz="1600" dirty="0">
              <a:solidFill>
                <a:prstClr val="black"/>
              </a:solidFill>
              <a:latin typeface="Arial" panose="020B0604020202020204" pitchFamily="34" charset="0"/>
              <a:cs typeface="Arial" panose="020B0604020202020204" pitchFamily="34" charset="0"/>
            </a:endParaRPr>
          </a:p>
          <a:p>
            <a:pPr lvl="1"/>
            <a:endParaRPr lang="en-US" sz="1600" dirty="0">
              <a:solidFill>
                <a:prstClr val="black"/>
              </a:solidFill>
              <a:latin typeface="Arial" panose="020B0604020202020204" pitchFamily="34" charset="0"/>
              <a:cs typeface="Arial" panose="020B0604020202020204" pitchFamily="34" charset="0"/>
            </a:endParaRPr>
          </a:p>
          <a:p>
            <a:endParaRPr lang="en-US" sz="1600" dirty="0">
              <a:solidFill>
                <a:prstClr val="black"/>
              </a:solidFill>
              <a:latin typeface="Arial" panose="020B0604020202020204" pitchFamily="34" charset="0"/>
              <a:cs typeface="Arial" panose="020B0604020202020204" pitchFamily="34" charset="0"/>
            </a:endParaRPr>
          </a:p>
          <a:p>
            <a:endParaRPr lang="en-US" sz="1600" dirty="0">
              <a:solidFill>
                <a:prstClr val="black"/>
              </a:solidFill>
              <a:latin typeface="Arial" panose="020B0604020202020204" pitchFamily="34" charset="0"/>
              <a:cs typeface="Arial" panose="020B0604020202020204" pitchFamily="34" charset="0"/>
            </a:endParaRPr>
          </a:p>
          <a:p>
            <a:endParaRPr lang="en-US" sz="1600" dirty="0">
              <a:solidFill>
                <a:prstClr val="black"/>
              </a:solidFill>
              <a:latin typeface="Arial" panose="020B0604020202020204" pitchFamily="34" charset="0"/>
              <a:cs typeface="Arial" panose="020B0604020202020204" pitchFamily="34" charset="0"/>
            </a:endParaRPr>
          </a:p>
          <a:p>
            <a:endParaRPr lang="en-US" sz="1600" dirty="0">
              <a:solidFill>
                <a:prstClr val="black"/>
              </a:solidFill>
              <a:latin typeface="Arial" panose="020B0604020202020204" pitchFamily="34" charset="0"/>
              <a:cs typeface="Arial" panose="020B0604020202020204" pitchFamily="34" charset="0"/>
            </a:endParaRPr>
          </a:p>
          <a:p>
            <a:endParaRPr lang="en-US" sz="1600" b="1" dirty="0"/>
          </a:p>
        </p:txBody>
      </p:sp>
      <p:cxnSp>
        <p:nvCxnSpPr>
          <p:cNvPr id="4" name="Straight Connector 3">
            <a:extLst>
              <a:ext uri="{FF2B5EF4-FFF2-40B4-BE49-F238E27FC236}">
                <a16:creationId xmlns:a16="http://schemas.microsoft.com/office/drawing/2014/main" id="{4744C3E9-1D85-C84C-9D30-A95406E5DF74}"/>
              </a:ext>
            </a:extLst>
          </p:cNvPr>
          <p:cNvCxnSpPr>
            <a:cxnSpLocks/>
          </p:cNvCxnSpPr>
          <p:nvPr/>
        </p:nvCxnSpPr>
        <p:spPr>
          <a:xfrm>
            <a:off x="406074" y="4454999"/>
            <a:ext cx="0" cy="629576"/>
          </a:xfrm>
          <a:prstGeom prst="line">
            <a:avLst/>
          </a:prstGeom>
          <a:noFill/>
          <a:ln w="6350" cap="flat" cmpd="sng" algn="ctr">
            <a:solidFill>
              <a:srgbClr val="333366"/>
            </a:solidFill>
            <a:prstDash val="solid"/>
            <a:miter lim="800000"/>
          </a:ln>
          <a:effectLst/>
        </p:spPr>
      </p:cxnSp>
      <p:sp>
        <p:nvSpPr>
          <p:cNvPr id="5" name="Oval 4">
            <a:extLst>
              <a:ext uri="{FF2B5EF4-FFF2-40B4-BE49-F238E27FC236}">
                <a16:creationId xmlns:a16="http://schemas.microsoft.com/office/drawing/2014/main" id="{2C853B71-91C5-7841-9C37-AD3901F7B5DC}"/>
              </a:ext>
            </a:extLst>
          </p:cNvPr>
          <p:cNvSpPr/>
          <p:nvPr/>
        </p:nvSpPr>
        <p:spPr>
          <a:xfrm flipH="1">
            <a:off x="369518" y="5087630"/>
            <a:ext cx="73114" cy="73114"/>
          </a:xfrm>
          <a:prstGeom prst="ellipse">
            <a:avLst/>
          </a:prstGeom>
          <a:solidFill>
            <a:sysClr val="window" lastClr="FFFFFF"/>
          </a:solidFill>
          <a:ln w="9525" cap="flat" cmpd="sng" algn="ctr">
            <a:solidFill>
              <a:srgbClr val="333366"/>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33366"/>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01C5EE5-869C-9348-9558-2E6422F8596C}"/>
              </a:ext>
            </a:extLst>
          </p:cNvPr>
          <p:cNvSpPr txBox="1"/>
          <p:nvPr/>
        </p:nvSpPr>
        <p:spPr>
          <a:xfrm>
            <a:off x="261821" y="5204698"/>
            <a:ext cx="187019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333366"/>
                </a:solidFill>
                <a:latin typeface="Arial" panose="020B0604020202020204" pitchFamily="34" charset="0"/>
                <a:cs typeface="Arial" panose="020B0604020202020204" pitchFamily="34" charset="0"/>
              </a:rPr>
              <a:t>1/13 </a:t>
            </a:r>
          </a:p>
          <a:p>
            <a:r>
              <a:rPr lang="en-US" sz="1200" dirty="0">
                <a:solidFill>
                  <a:srgbClr val="333366"/>
                </a:solidFill>
                <a:latin typeface="Arial" panose="020B0604020202020204" pitchFamily="34" charset="0"/>
                <a:cs typeface="Arial" panose="020B0604020202020204" pitchFamily="34" charset="0"/>
              </a:rPr>
              <a:t>IV Enhancements-data elements</a:t>
            </a:r>
          </a:p>
        </p:txBody>
      </p:sp>
      <p:cxnSp>
        <p:nvCxnSpPr>
          <p:cNvPr id="7" name="Straight Arrow Connector 6">
            <a:extLst>
              <a:ext uri="{FF2B5EF4-FFF2-40B4-BE49-F238E27FC236}">
                <a16:creationId xmlns:a16="http://schemas.microsoft.com/office/drawing/2014/main" id="{F261BEC2-0F41-7448-9E92-500ED1C54965}"/>
              </a:ext>
            </a:extLst>
          </p:cNvPr>
          <p:cNvCxnSpPr>
            <a:cxnSpLocks/>
          </p:cNvCxnSpPr>
          <p:nvPr/>
        </p:nvCxnSpPr>
        <p:spPr>
          <a:xfrm>
            <a:off x="0" y="4467726"/>
            <a:ext cx="12188824" cy="0"/>
          </a:xfrm>
          <a:prstGeom prst="straightConnector1">
            <a:avLst/>
          </a:prstGeom>
          <a:noFill/>
          <a:ln w="76200" cap="flat" cmpd="sng" algn="ctr">
            <a:solidFill>
              <a:srgbClr val="333366"/>
            </a:solidFill>
            <a:prstDash val="solid"/>
            <a:miter lim="800000"/>
            <a:tailEnd type="triangle"/>
          </a:ln>
          <a:effectLst/>
        </p:spPr>
      </p:cxnSp>
      <p:sp>
        <p:nvSpPr>
          <p:cNvPr id="8" name="Star: 7 Points 42">
            <a:extLst>
              <a:ext uri="{FF2B5EF4-FFF2-40B4-BE49-F238E27FC236}">
                <a16:creationId xmlns:a16="http://schemas.microsoft.com/office/drawing/2014/main" id="{9E515ED6-9BAA-3F47-A600-2D663FC1157A}"/>
              </a:ext>
            </a:extLst>
          </p:cNvPr>
          <p:cNvSpPr/>
          <p:nvPr/>
        </p:nvSpPr>
        <p:spPr>
          <a:xfrm rot="20835607">
            <a:off x="7274644" y="3882542"/>
            <a:ext cx="1482296" cy="1194215"/>
          </a:xfrm>
          <a:prstGeom prst="star7">
            <a:avLst/>
          </a:prstGeom>
          <a:solidFill>
            <a:srgbClr val="333366"/>
          </a:solidFill>
          <a:ln w="12700" cap="flat" cmpd="sng" algn="ctr">
            <a:solidFill>
              <a:srgbClr val="333366"/>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33366"/>
              </a:solidFill>
              <a:effectLst/>
              <a:uLnTx/>
              <a:uFillTx/>
              <a:latin typeface="Kalinga" panose="020B0502040204020203" pitchFamily="34" charset="0"/>
              <a:ea typeface="+mn-ea"/>
              <a:cs typeface="Kalinga" panose="020B0502040204020203" pitchFamily="34" charset="0"/>
            </a:endParaRPr>
          </a:p>
        </p:txBody>
      </p:sp>
      <p:sp>
        <p:nvSpPr>
          <p:cNvPr id="9" name="Rectangle 8">
            <a:extLst>
              <a:ext uri="{FF2B5EF4-FFF2-40B4-BE49-F238E27FC236}">
                <a16:creationId xmlns:a16="http://schemas.microsoft.com/office/drawing/2014/main" id="{4BD12080-42A5-D04A-A1D5-B8944A804118}"/>
              </a:ext>
            </a:extLst>
          </p:cNvPr>
          <p:cNvSpPr/>
          <p:nvPr/>
        </p:nvSpPr>
        <p:spPr>
          <a:xfrm rot="20120994">
            <a:off x="7391515" y="4171220"/>
            <a:ext cx="1322055"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ysClr val="window" lastClr="FFFFFF"/>
                </a:solidFill>
                <a:effectLst/>
                <a:uLnTx/>
                <a:uFillTx/>
                <a:latin typeface="Arial" panose="020B0604020202020204" pitchFamily="34" charset="0"/>
                <a:cs typeface="Arial" panose="020B0604020202020204" pitchFamily="34" charset="0"/>
              </a:rPr>
              <a:t>April 2019 CAPS Retirement*</a:t>
            </a:r>
          </a:p>
        </p:txBody>
      </p:sp>
      <p:cxnSp>
        <p:nvCxnSpPr>
          <p:cNvPr id="10" name="Straight Connector 9">
            <a:extLst>
              <a:ext uri="{FF2B5EF4-FFF2-40B4-BE49-F238E27FC236}">
                <a16:creationId xmlns:a16="http://schemas.microsoft.com/office/drawing/2014/main" id="{AFC49B0D-F05D-9949-B737-61D8C576CE80}"/>
              </a:ext>
            </a:extLst>
          </p:cNvPr>
          <p:cNvCxnSpPr>
            <a:cxnSpLocks/>
          </p:cNvCxnSpPr>
          <p:nvPr/>
        </p:nvCxnSpPr>
        <p:spPr>
          <a:xfrm>
            <a:off x="2831722" y="4421853"/>
            <a:ext cx="0" cy="629576"/>
          </a:xfrm>
          <a:prstGeom prst="line">
            <a:avLst/>
          </a:prstGeom>
          <a:noFill/>
          <a:ln w="6350" cap="flat" cmpd="sng" algn="ctr">
            <a:solidFill>
              <a:srgbClr val="333366"/>
            </a:solidFill>
            <a:prstDash val="solid"/>
            <a:miter lim="800000"/>
          </a:ln>
          <a:effectLst/>
        </p:spPr>
      </p:cxnSp>
      <p:sp>
        <p:nvSpPr>
          <p:cNvPr id="11" name="Oval 10">
            <a:extLst>
              <a:ext uri="{FF2B5EF4-FFF2-40B4-BE49-F238E27FC236}">
                <a16:creationId xmlns:a16="http://schemas.microsoft.com/office/drawing/2014/main" id="{5ED72E78-B643-6F4B-A2D5-0DC92D0AE835}"/>
              </a:ext>
            </a:extLst>
          </p:cNvPr>
          <p:cNvSpPr/>
          <p:nvPr/>
        </p:nvSpPr>
        <p:spPr>
          <a:xfrm flipH="1">
            <a:off x="2795167" y="5054483"/>
            <a:ext cx="73114" cy="73114"/>
          </a:xfrm>
          <a:prstGeom prst="ellipse">
            <a:avLst/>
          </a:prstGeom>
          <a:solidFill>
            <a:sysClr val="window" lastClr="FFFFFF"/>
          </a:solidFill>
          <a:ln w="9525" cap="flat" cmpd="sng" algn="ctr">
            <a:solidFill>
              <a:srgbClr val="333366"/>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33366"/>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7B3FF756-ABE6-3D4A-8202-28373DBDE11C}"/>
              </a:ext>
            </a:extLst>
          </p:cNvPr>
          <p:cNvSpPr txBox="1"/>
          <p:nvPr/>
        </p:nvSpPr>
        <p:spPr>
          <a:xfrm>
            <a:off x="2661992" y="5158531"/>
            <a:ext cx="1792583"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333366"/>
                </a:solidFill>
                <a:latin typeface="Arial" panose="020B0604020202020204" pitchFamily="34" charset="0"/>
                <a:cs typeface="Arial" panose="020B0604020202020204" pitchFamily="34" charset="0"/>
              </a:rPr>
              <a:t>1/27</a:t>
            </a:r>
          </a:p>
          <a:p>
            <a:r>
              <a:rPr lang="en-US" sz="1200" dirty="0">
                <a:solidFill>
                  <a:srgbClr val="333366"/>
                </a:solidFill>
                <a:latin typeface="Arial" panose="020B0604020202020204" pitchFamily="34" charset="0"/>
                <a:cs typeface="Arial" panose="020B0604020202020204" pitchFamily="34" charset="0"/>
              </a:rPr>
              <a:t>IV Enhancements-nomenclature change</a:t>
            </a:r>
          </a:p>
        </p:txBody>
      </p:sp>
      <p:sp>
        <p:nvSpPr>
          <p:cNvPr id="16" name="Rectangle 15">
            <a:extLst>
              <a:ext uri="{FF2B5EF4-FFF2-40B4-BE49-F238E27FC236}">
                <a16:creationId xmlns:a16="http://schemas.microsoft.com/office/drawing/2014/main" id="{6BF964C7-BC0A-3642-AF6C-02473D2348B1}"/>
              </a:ext>
            </a:extLst>
          </p:cNvPr>
          <p:cNvSpPr/>
          <p:nvPr/>
        </p:nvSpPr>
        <p:spPr>
          <a:xfrm>
            <a:off x="4778728" y="5168205"/>
            <a:ext cx="2187027" cy="138499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333366"/>
                </a:solidFill>
                <a:latin typeface="Arial" panose="020B0604020202020204" pitchFamily="34" charset="0"/>
                <a:cs typeface="Arial" panose="020B0604020202020204" pitchFamily="34" charset="0"/>
              </a:rPr>
              <a:t>3/17</a:t>
            </a:r>
          </a:p>
          <a:p>
            <a:pPr marL="285664" indent="-285664">
              <a:buFont typeface="Arial" panose="020B0604020202020204" pitchFamily="34" charset="0"/>
              <a:buChar char="•"/>
            </a:pPr>
            <a:r>
              <a:rPr lang="en-US" sz="1200" dirty="0">
                <a:solidFill>
                  <a:srgbClr val="333366"/>
                </a:solidFill>
                <a:latin typeface="Arial" panose="020B0604020202020204" pitchFamily="34" charset="0"/>
                <a:cs typeface="Arial" panose="020B0604020202020204" pitchFamily="34" charset="0"/>
              </a:rPr>
              <a:t>Add true up feature (regular interval) to EPOBOL</a:t>
            </a:r>
          </a:p>
          <a:p>
            <a:pPr marL="285664" indent="-285664">
              <a:buFont typeface="Arial" panose="020B0604020202020204" pitchFamily="34" charset="0"/>
              <a:buChar char="•"/>
            </a:pPr>
            <a:r>
              <a:rPr lang="en-US" sz="1200" dirty="0">
                <a:solidFill>
                  <a:srgbClr val="333366"/>
                </a:solidFill>
                <a:latin typeface="Arial" panose="020B0604020202020204" pitchFamily="34" charset="0"/>
                <a:cs typeface="Arial" panose="020B0604020202020204" pitchFamily="34" charset="0"/>
              </a:rPr>
              <a:t>Payment of all periodical fees </a:t>
            </a:r>
          </a:p>
          <a:p>
            <a:pPr marL="285664" indent="-285664">
              <a:buFont typeface="Arial" panose="020B0604020202020204" pitchFamily="34" charset="0"/>
              <a:buChar char="•"/>
            </a:pPr>
            <a:endParaRPr lang="en-US" sz="1200" dirty="0">
              <a:solidFill>
                <a:srgbClr val="333366"/>
              </a:solidFill>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33008851-BAB6-F646-BA0F-60A2284082D0}"/>
              </a:ext>
            </a:extLst>
          </p:cNvPr>
          <p:cNvCxnSpPr>
            <a:cxnSpLocks/>
          </p:cNvCxnSpPr>
          <p:nvPr/>
        </p:nvCxnSpPr>
        <p:spPr>
          <a:xfrm>
            <a:off x="10325053" y="4448860"/>
            <a:ext cx="0" cy="629576"/>
          </a:xfrm>
          <a:prstGeom prst="line">
            <a:avLst/>
          </a:prstGeom>
          <a:noFill/>
          <a:ln w="6350" cap="flat" cmpd="sng" algn="ctr">
            <a:solidFill>
              <a:srgbClr val="333366"/>
            </a:solidFill>
            <a:prstDash val="solid"/>
            <a:miter lim="800000"/>
          </a:ln>
          <a:effectLst/>
        </p:spPr>
      </p:cxnSp>
      <p:sp>
        <p:nvSpPr>
          <p:cNvPr id="18" name="Oval 17">
            <a:extLst>
              <a:ext uri="{FF2B5EF4-FFF2-40B4-BE49-F238E27FC236}">
                <a16:creationId xmlns:a16="http://schemas.microsoft.com/office/drawing/2014/main" id="{E67542CB-B3E3-D943-BD42-8E78EFA7AB3D}"/>
              </a:ext>
            </a:extLst>
          </p:cNvPr>
          <p:cNvSpPr/>
          <p:nvPr/>
        </p:nvSpPr>
        <p:spPr>
          <a:xfrm flipH="1">
            <a:off x="10288498" y="5081490"/>
            <a:ext cx="73114" cy="73114"/>
          </a:xfrm>
          <a:prstGeom prst="ellipse">
            <a:avLst/>
          </a:prstGeom>
          <a:solidFill>
            <a:sysClr val="window" lastClr="FFFFFF"/>
          </a:solidFill>
          <a:ln w="9525" cap="flat" cmpd="sng" algn="ctr">
            <a:solidFill>
              <a:srgbClr val="333366"/>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33366"/>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B93E0754-99CE-DE44-9C27-DE45A5CAC946}"/>
              </a:ext>
            </a:extLst>
          </p:cNvPr>
          <p:cNvGrpSpPr/>
          <p:nvPr/>
        </p:nvGrpSpPr>
        <p:grpSpPr>
          <a:xfrm>
            <a:off x="4896739" y="4420015"/>
            <a:ext cx="73114" cy="705744"/>
            <a:chOff x="2912742" y="1505894"/>
            <a:chExt cx="73114" cy="705744"/>
          </a:xfrm>
        </p:grpSpPr>
        <p:cxnSp>
          <p:nvCxnSpPr>
            <p:cNvPr id="20" name="Straight Connector 19">
              <a:extLst>
                <a:ext uri="{FF2B5EF4-FFF2-40B4-BE49-F238E27FC236}">
                  <a16:creationId xmlns:a16="http://schemas.microsoft.com/office/drawing/2014/main" id="{C549B865-D775-4A49-A1FE-0CB83ED5A691}"/>
                </a:ext>
              </a:extLst>
            </p:cNvPr>
            <p:cNvCxnSpPr>
              <a:cxnSpLocks/>
            </p:cNvCxnSpPr>
            <p:nvPr/>
          </p:nvCxnSpPr>
          <p:spPr>
            <a:xfrm>
              <a:off x="2949297" y="1505894"/>
              <a:ext cx="0" cy="629576"/>
            </a:xfrm>
            <a:prstGeom prst="line">
              <a:avLst/>
            </a:prstGeom>
            <a:noFill/>
            <a:ln w="6350" cap="flat" cmpd="sng" algn="ctr">
              <a:solidFill>
                <a:srgbClr val="333366"/>
              </a:solidFill>
              <a:prstDash val="solid"/>
              <a:miter lim="800000"/>
            </a:ln>
            <a:effectLst/>
          </p:spPr>
        </p:cxnSp>
        <p:sp>
          <p:nvSpPr>
            <p:cNvPr id="21" name="Oval 20">
              <a:extLst>
                <a:ext uri="{FF2B5EF4-FFF2-40B4-BE49-F238E27FC236}">
                  <a16:creationId xmlns:a16="http://schemas.microsoft.com/office/drawing/2014/main" id="{5A6862A8-306E-9444-A2C7-D531201671EB}"/>
                </a:ext>
              </a:extLst>
            </p:cNvPr>
            <p:cNvSpPr/>
            <p:nvPr/>
          </p:nvSpPr>
          <p:spPr>
            <a:xfrm flipH="1">
              <a:off x="2912742" y="2138524"/>
              <a:ext cx="73114" cy="73114"/>
            </a:xfrm>
            <a:prstGeom prst="ellipse">
              <a:avLst/>
            </a:prstGeom>
            <a:solidFill>
              <a:sysClr val="window" lastClr="FFFFFF"/>
            </a:solidFill>
            <a:ln w="9525" cap="flat" cmpd="sng" algn="ctr">
              <a:solidFill>
                <a:srgbClr val="333366"/>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33366"/>
                </a:solidFill>
                <a:effectLst/>
                <a:uLnTx/>
                <a:uFillTx/>
                <a:latin typeface="Calibri" panose="020F0502020204030204"/>
                <a:ea typeface="+mn-ea"/>
                <a:cs typeface="+mn-cs"/>
              </a:endParaRPr>
            </a:p>
          </p:txBody>
        </p:sp>
      </p:grpSp>
      <p:sp>
        <p:nvSpPr>
          <p:cNvPr id="22" name="TextBox 21">
            <a:extLst>
              <a:ext uri="{FF2B5EF4-FFF2-40B4-BE49-F238E27FC236}">
                <a16:creationId xmlns:a16="http://schemas.microsoft.com/office/drawing/2014/main" id="{0E3F3C12-85E0-0740-A1A8-0195C653F856}"/>
              </a:ext>
            </a:extLst>
          </p:cNvPr>
          <p:cNvSpPr txBox="1"/>
          <p:nvPr/>
        </p:nvSpPr>
        <p:spPr>
          <a:xfrm>
            <a:off x="10157588" y="5168205"/>
            <a:ext cx="1956702" cy="156966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rPr>
              <a:t>TBD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noProof="0" dirty="0">
                <a:solidFill>
                  <a:srgbClr val="333366"/>
                </a:solidFill>
                <a:latin typeface="Arial" panose="020B0604020202020204" pitchFamily="34" charset="0"/>
                <a:cs typeface="Arial" panose="020B0604020202020204" pitchFamily="34" charset="0"/>
              </a:rPr>
              <a:t>   </a:t>
            </a:r>
            <a:r>
              <a:rPr lang="en-US" sz="1200" noProof="0" dirty="0" err="1">
                <a:solidFill>
                  <a:srgbClr val="333366"/>
                </a:solidFill>
                <a:latin typeface="Arial" panose="020B0604020202020204" pitchFamily="34" charset="0"/>
                <a:cs typeface="Arial" panose="020B0604020202020204" pitchFamily="34" charset="0"/>
              </a:rPr>
              <a:t>iCAPS</a:t>
            </a:r>
            <a:endParaRPr kumimoji="0" lang="en-US" sz="120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rPr>
              <a:t>Commercial Postal Store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rPr>
              <a:t>Creation of BRM sub accounts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endParaRPr>
          </a:p>
        </p:txBody>
      </p:sp>
      <p:grpSp>
        <p:nvGrpSpPr>
          <p:cNvPr id="38" name="Group 37"/>
          <p:cNvGrpSpPr/>
          <p:nvPr/>
        </p:nvGrpSpPr>
        <p:grpSpPr>
          <a:xfrm>
            <a:off x="1959164" y="1447800"/>
            <a:ext cx="8270496" cy="2301795"/>
            <a:chOff x="1959164" y="1219200"/>
            <a:chExt cx="8270496" cy="2301795"/>
          </a:xfrm>
        </p:grpSpPr>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8728" y="2053856"/>
              <a:ext cx="457098" cy="457098"/>
            </a:xfrm>
            <a:prstGeom prst="rect">
              <a:avLst/>
            </a:prstGeom>
          </p:spPr>
        </p:pic>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6427" y="1308940"/>
              <a:ext cx="1413556" cy="1413556"/>
            </a:xfrm>
            <a:prstGeom prst="rect">
              <a:avLst/>
            </a:prstGeom>
          </p:spPr>
        </p:pic>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2091" y="1219200"/>
              <a:ext cx="1401959" cy="1401959"/>
            </a:xfrm>
            <a:prstGeom prst="rect">
              <a:avLst/>
            </a:prstGeom>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3451" y="1308940"/>
              <a:ext cx="1250296" cy="1250296"/>
            </a:xfrm>
            <a:prstGeom prst="rect">
              <a:avLst/>
            </a:prstGeom>
          </p:spPr>
        </p:pic>
        <p:sp>
          <p:nvSpPr>
            <p:cNvPr id="30" name="Rectangle 29">
              <a:extLst>
                <a:ext uri="{FF2B5EF4-FFF2-40B4-BE49-F238E27FC236}">
                  <a16:creationId xmlns:a16="http://schemas.microsoft.com/office/drawing/2014/main" id="{718F21B6-7A6A-B94D-BDCE-468E8B92E7B8}"/>
                </a:ext>
              </a:extLst>
            </p:cNvPr>
            <p:cNvSpPr/>
            <p:nvPr/>
          </p:nvSpPr>
          <p:spPr>
            <a:xfrm>
              <a:off x="1959164" y="2670809"/>
              <a:ext cx="199896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rgbClr val="333366"/>
                  </a:solidFill>
                  <a:latin typeface="Arial" panose="020B0604020202020204" pitchFamily="34" charset="0"/>
                  <a:cs typeface="Arial" panose="020B0604020202020204" pitchFamily="34" charset="0"/>
                </a:rPr>
                <a:t>$486K YTD</a:t>
              </a:r>
            </a:p>
            <a:p>
              <a:pPr algn="ctr"/>
              <a:r>
                <a:rPr lang="en-US" b="1" dirty="0">
                  <a:solidFill>
                    <a:srgbClr val="333366"/>
                  </a:solidFill>
                  <a:latin typeface="Arial" panose="020B0604020202020204" pitchFamily="34" charset="0"/>
                  <a:cs typeface="Arial" panose="020B0604020202020204" pitchFamily="34" charset="0"/>
                </a:rPr>
                <a:t>$1.04M Overall</a:t>
              </a:r>
            </a:p>
            <a:p>
              <a:pPr algn="ctr"/>
              <a:r>
                <a:rPr lang="en-US" sz="1200" b="1" dirty="0">
                  <a:solidFill>
                    <a:srgbClr val="595959"/>
                  </a:solidFill>
                  <a:latin typeface="Arial" panose="020B0604020202020204" pitchFamily="34" charset="0"/>
                  <a:cs typeface="Arial" panose="020B0604020202020204" pitchFamily="34" charset="0"/>
                </a:rPr>
                <a:t>in Mobile Deposits</a:t>
              </a:r>
            </a:p>
          </p:txBody>
        </p:sp>
        <p:sp>
          <p:nvSpPr>
            <p:cNvPr id="31" name="Rectangle 30">
              <a:extLst>
                <a:ext uri="{FF2B5EF4-FFF2-40B4-BE49-F238E27FC236}">
                  <a16:creationId xmlns:a16="http://schemas.microsoft.com/office/drawing/2014/main" id="{48A66856-6F8F-324A-9D75-2EFC5B218A8B}"/>
                </a:ext>
              </a:extLst>
            </p:cNvPr>
            <p:cNvSpPr/>
            <p:nvPr/>
          </p:nvSpPr>
          <p:spPr>
            <a:xfrm>
              <a:off x="4330317" y="2782331"/>
              <a:ext cx="1632910" cy="55399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rgbClr val="333366"/>
                  </a:solidFill>
                  <a:latin typeface="Arial" panose="020B0604020202020204" pitchFamily="34" charset="0"/>
                  <a:cs typeface="Arial" panose="020B0604020202020204" pitchFamily="34" charset="0"/>
                </a:rPr>
                <a:t>4,824, 21%</a:t>
              </a:r>
            </a:p>
            <a:p>
              <a:pPr algn="ctr"/>
              <a:r>
                <a:rPr lang="en-US" sz="1200" b="1" dirty="0">
                  <a:solidFill>
                    <a:srgbClr val="595959"/>
                  </a:solidFill>
                  <a:latin typeface="Arial" panose="020B0604020202020204" pitchFamily="34" charset="0"/>
                  <a:cs typeface="Arial" panose="020B0604020202020204" pitchFamily="34" charset="0"/>
                </a:rPr>
                <a:t>Migrated Permits</a:t>
              </a:r>
            </a:p>
          </p:txBody>
        </p:sp>
        <p:sp>
          <p:nvSpPr>
            <p:cNvPr id="33" name="Rectangle 32">
              <a:extLst>
                <a:ext uri="{FF2B5EF4-FFF2-40B4-BE49-F238E27FC236}">
                  <a16:creationId xmlns:a16="http://schemas.microsoft.com/office/drawing/2014/main" id="{48A66856-6F8F-324A-9D75-2EFC5B218A8B}"/>
                </a:ext>
              </a:extLst>
            </p:cNvPr>
            <p:cNvSpPr/>
            <p:nvPr/>
          </p:nvSpPr>
          <p:spPr>
            <a:xfrm>
              <a:off x="6454924" y="2782331"/>
              <a:ext cx="1632910" cy="55399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rgbClr val="333366"/>
                  </a:solidFill>
                  <a:latin typeface="Arial" panose="020B0604020202020204" pitchFamily="34" charset="0"/>
                  <a:cs typeface="Arial" panose="020B0604020202020204" pitchFamily="34" charset="0"/>
                </a:rPr>
                <a:t>40K</a:t>
              </a:r>
            </a:p>
            <a:p>
              <a:pPr algn="ctr"/>
              <a:r>
                <a:rPr lang="en-US" sz="1200" b="1" dirty="0">
                  <a:solidFill>
                    <a:srgbClr val="595959"/>
                  </a:solidFill>
                  <a:latin typeface="Arial" panose="020B0604020202020204" pitchFamily="34" charset="0"/>
                  <a:cs typeface="Arial" panose="020B0604020202020204" pitchFamily="34" charset="0"/>
                </a:rPr>
                <a:t>Migrated PO Boxes</a:t>
              </a:r>
            </a:p>
          </p:txBody>
        </p:sp>
        <p:sp>
          <p:nvSpPr>
            <p:cNvPr id="34" name="Rectangle 33">
              <a:extLst>
                <a:ext uri="{FF2B5EF4-FFF2-40B4-BE49-F238E27FC236}">
                  <a16:creationId xmlns:a16="http://schemas.microsoft.com/office/drawing/2014/main" id="{48A66856-6F8F-324A-9D75-2EFC5B218A8B}"/>
                </a:ext>
              </a:extLst>
            </p:cNvPr>
            <p:cNvSpPr/>
            <p:nvPr/>
          </p:nvSpPr>
          <p:spPr>
            <a:xfrm>
              <a:off x="8596750" y="2782331"/>
              <a:ext cx="1632910" cy="73866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rgbClr val="333366"/>
                  </a:solidFill>
                  <a:latin typeface="Arial" panose="020B0604020202020204" pitchFamily="34" charset="0"/>
                  <a:cs typeface="Arial" panose="020B0604020202020204" pitchFamily="34" charset="0"/>
                </a:rPr>
                <a:t>$3.19B</a:t>
              </a:r>
            </a:p>
            <a:p>
              <a:pPr algn="ctr"/>
              <a:r>
                <a:rPr lang="en-US" sz="1200" b="1" dirty="0">
                  <a:solidFill>
                    <a:srgbClr val="595959"/>
                  </a:solidFill>
                  <a:latin typeface="Arial" panose="020B0604020202020204" pitchFamily="34" charset="0"/>
                  <a:cs typeface="Arial" panose="020B0604020202020204" pitchFamily="34" charset="0"/>
                </a:rPr>
                <a:t>in Revenue Collected in FY19</a:t>
              </a:r>
            </a:p>
          </p:txBody>
        </p:sp>
        <p:pic>
          <p:nvPicPr>
            <p:cNvPr id="37" name="Picture 3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84610" y="1308940"/>
              <a:ext cx="1311692" cy="1311692"/>
            </a:xfrm>
            <a:prstGeom prst="rect">
              <a:avLst/>
            </a:prstGeom>
          </p:spPr>
        </p:pic>
      </p:grpSp>
      <p:sp>
        <p:nvSpPr>
          <p:cNvPr id="39" name="TextBox 38">
            <a:extLst>
              <a:ext uri="{FF2B5EF4-FFF2-40B4-BE49-F238E27FC236}">
                <a16:creationId xmlns:a16="http://schemas.microsoft.com/office/drawing/2014/main" id="{FA44A10A-F9E4-9345-9618-EE9973703A43}"/>
              </a:ext>
            </a:extLst>
          </p:cNvPr>
          <p:cNvSpPr txBox="1"/>
          <p:nvPr/>
        </p:nvSpPr>
        <p:spPr>
          <a:xfrm>
            <a:off x="168814" y="5966936"/>
            <a:ext cx="1353598" cy="738664"/>
          </a:xfrm>
          <a:prstGeom prst="rect">
            <a:avLst/>
          </a:prstGeom>
          <a:noFill/>
          <a:ln w="38100">
            <a:solidFill>
              <a:srgbClr val="333366"/>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rPr>
              <a:t>Future TBD:</a:t>
            </a:r>
            <a:endParaRPr kumimoji="0" lang="en-US" sz="14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endParaRPr>
          </a:p>
          <a:p>
            <a:pPr marL="171348" marR="0" lvl="0" indent="-171348" algn="l" defTabSz="914400" rtl="0" eaLnBrk="1" fontAlgn="auto" latinLnBrk="0" hangingPunct="1">
              <a:lnSpc>
                <a:spcPct val="100000"/>
              </a:lnSpc>
              <a:spcBef>
                <a:spcPts val="0"/>
              </a:spcBef>
              <a:spcAft>
                <a:spcPts val="0"/>
              </a:spcAft>
              <a:buClrTx/>
              <a:buSzTx/>
              <a:buFont typeface="Kalinga" panose="020B0502040204020203" pitchFamily="34" charset="0"/>
              <a:buChar char="-"/>
              <a:tabLst/>
              <a:defRPr/>
            </a:pPr>
            <a:r>
              <a:rPr kumimoji="0" lang="en-US" sz="14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rPr>
              <a:t>EMRS </a:t>
            </a:r>
          </a:p>
          <a:p>
            <a:pPr marL="171348" marR="0" lvl="0" indent="-171348" algn="l" defTabSz="914400" rtl="0" eaLnBrk="1" fontAlgn="auto" latinLnBrk="0" hangingPunct="1">
              <a:lnSpc>
                <a:spcPct val="100000"/>
              </a:lnSpc>
              <a:spcBef>
                <a:spcPts val="0"/>
              </a:spcBef>
              <a:spcAft>
                <a:spcPts val="0"/>
              </a:spcAft>
              <a:buClrTx/>
              <a:buSzTx/>
              <a:buFont typeface="Kalinga" panose="020B0502040204020203" pitchFamily="34" charset="0"/>
              <a:buChar char="-"/>
              <a:tabLst/>
              <a:defRPr/>
            </a:pPr>
            <a:r>
              <a:rPr kumimoji="0" lang="en-US" sz="1400" b="0" i="0" u="none" strike="noStrike" kern="1200" cap="none" spc="0" normalizeH="0" baseline="0" noProof="0" dirty="0">
                <a:ln>
                  <a:noFill/>
                </a:ln>
                <a:solidFill>
                  <a:srgbClr val="333366"/>
                </a:solidFill>
                <a:effectLst/>
                <a:uLnTx/>
                <a:uFillTx/>
                <a:latin typeface="Arial" panose="020B0604020202020204" pitchFamily="34" charset="0"/>
                <a:cs typeface="Arial" panose="020B0604020202020204" pitchFamily="34" charset="0"/>
              </a:rPr>
              <a:t>eVS</a:t>
            </a:r>
          </a:p>
        </p:txBody>
      </p:sp>
      <p:sp>
        <p:nvSpPr>
          <p:cNvPr id="40" name="Rectangle 39">
            <a:extLst>
              <a:ext uri="{FF2B5EF4-FFF2-40B4-BE49-F238E27FC236}">
                <a16:creationId xmlns:a16="http://schemas.microsoft.com/office/drawing/2014/main" id="{13943E93-7AD7-CA45-B496-A681D0D4D4BA}"/>
              </a:ext>
            </a:extLst>
          </p:cNvPr>
          <p:cNvSpPr/>
          <p:nvPr/>
        </p:nvSpPr>
        <p:spPr>
          <a:xfrm>
            <a:off x="8940440" y="6490198"/>
            <a:ext cx="207832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333366"/>
                </a:solidFill>
                <a:latin typeface="Arial" panose="020B0604020202020204" pitchFamily="34" charset="0"/>
                <a:cs typeface="Arial" panose="020B0604020202020204" pitchFamily="34" charset="0"/>
              </a:rPr>
              <a:t>*Eligible Products only</a:t>
            </a:r>
          </a:p>
        </p:txBody>
      </p:sp>
      <p:sp>
        <p:nvSpPr>
          <p:cNvPr id="41" name="Title 1">
            <a:extLst>
              <a:ext uri="{FF2B5EF4-FFF2-40B4-BE49-F238E27FC236}">
                <a16:creationId xmlns:a16="http://schemas.microsoft.com/office/drawing/2014/main" id="{0D9529D8-5E25-486A-81C7-67326EEF3151}"/>
              </a:ext>
            </a:extLst>
          </p:cNvPr>
          <p:cNvSpPr txBox="1">
            <a:spLocks/>
          </p:cNvSpPr>
          <p:nvPr/>
        </p:nvSpPr>
        <p:spPr>
          <a:xfrm>
            <a:off x="1217612" y="0"/>
            <a:ext cx="10971213" cy="736600"/>
          </a:xfrm>
          <a:prstGeom prst="rect">
            <a:avLst/>
          </a:prstGeom>
        </p:spPr>
        <p:txBody>
          <a:bodyPr vert="horz" lIns="91440" tIns="45720" rIns="91440" bIns="45720" rtlCol="0" anchor="ctr">
            <a:normAutofit/>
          </a:bodyPr>
          <a:lstStyle>
            <a:lvl1pPr algn="l" defTabSz="914126" rtl="0" eaLnBrk="1" latinLnBrk="0" hangingPunct="1">
              <a:lnSpc>
                <a:spcPct val="90000"/>
              </a:lnSpc>
              <a:spcBef>
                <a:spcPct val="0"/>
              </a:spcBef>
              <a:buNone/>
              <a:defRPr sz="4399" kern="1200">
                <a:solidFill>
                  <a:schemeClr val="tx1"/>
                </a:solidFill>
                <a:latin typeface="Helvetica" charset="0"/>
                <a:ea typeface="Helvetica" charset="0"/>
                <a:cs typeface="Helvetica" charset="0"/>
              </a:defRPr>
            </a:lvl1pPr>
          </a:lstStyle>
          <a:p>
            <a:r>
              <a:rPr lang="en-US" altLang="en-US" sz="2800" b="1" dirty="0">
                <a:solidFill>
                  <a:schemeClr val="bg1"/>
                </a:solidFill>
                <a:latin typeface="Arial" panose="020B0604020202020204" pitchFamily="34" charset="0"/>
                <a:cs typeface="Arial" panose="020B0604020202020204" pitchFamily="34" charset="0"/>
              </a:rPr>
              <a:t>Enterprise Payment System (EPS)</a:t>
            </a:r>
          </a:p>
        </p:txBody>
      </p:sp>
    </p:spTree>
    <p:extLst>
      <p:ext uri="{BB962C8B-B14F-4D97-AF65-F5344CB8AC3E}">
        <p14:creationId xmlns:p14="http://schemas.microsoft.com/office/powerpoint/2010/main" val="3544936575"/>
      </p:ext>
    </p:extLst>
  </p:cSld>
  <p:clrMapOvr>
    <a:masterClrMapping/>
  </p:clrMapOvr>
</p:sld>
</file>

<file path=ppt/theme/theme1.xml><?xml version="1.0" encoding="utf-8"?>
<a:theme xmlns:a="http://schemas.openxmlformats.org/drawingml/2006/main" name="USPS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PS Theme" id="{43D949AC-A431-8647-BAAF-ACE66E3EE322}" vid="{68CCB576-7007-7C47-9B8A-1DC56C9798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20814</TotalTime>
  <Words>231</Words>
  <Application>Microsoft Macintosh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Helvetica</vt:lpstr>
      <vt:lpstr>Helvetica Light</vt:lpstr>
      <vt:lpstr>Kalinga</vt:lpstr>
      <vt:lpstr>Tahoma</vt:lpstr>
      <vt:lpstr>USPS Theme</vt:lpstr>
      <vt:lpstr>PowerPoint Presentation</vt:lpstr>
    </vt:vector>
  </TitlesOfParts>
  <Company>US Postal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2018 Price Change</dc:title>
  <dc:creator>Authorized User</dc:creator>
  <cp:lastModifiedBy>SOPHIA DEPAULIS</cp:lastModifiedBy>
  <cp:revision>401</cp:revision>
  <cp:lastPrinted>2018-12-11T19:20:48Z</cp:lastPrinted>
  <dcterms:created xsi:type="dcterms:W3CDTF">2017-12-05T17:40:45Z</dcterms:created>
  <dcterms:modified xsi:type="dcterms:W3CDTF">2019-02-05T17:28:01Z</dcterms:modified>
</cp:coreProperties>
</file>